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9" r:id="rId11"/>
    <p:sldId id="265" r:id="rId12"/>
    <p:sldId id="257" r:id="rId13"/>
    <p:sldId id="266" r:id="rId14"/>
    <p:sldId id="267" r:id="rId15"/>
    <p:sldId id="271" r:id="rId16"/>
    <p:sldId id="27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1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1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A40B450-3840-402E-9DBB-CEAC965D730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CA04595-1E15-47F2-A28E-8AD8DD01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org/content/article/writing-teaching-statement-rev2" TargetMode="External"/><Relationship Id="rId7" Type="http://schemas.openxmlformats.org/officeDocument/2006/relationships/hyperlink" Target="https://career.ucsf.edu/phds/academic-careers/academic-samples#Develop-your-research-teaching-and-diversity-statements" TargetMode="External"/><Relationship Id="rId2" Type="http://schemas.openxmlformats.org/officeDocument/2006/relationships/hyperlink" Target="https://www.science.org/content/article/writing-research-plan-rev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few.berkeley.edu/guidelines-applicants-writing-statements" TargetMode="External"/><Relationship Id="rId5" Type="http://schemas.openxmlformats.org/officeDocument/2006/relationships/hyperlink" Target="https://www.insidehighered.com/advice/2016/06/10/how-write-effective-diversity-statement-essay" TargetMode="External"/><Relationship Id="rId4" Type="http://schemas.openxmlformats.org/officeDocument/2006/relationships/hyperlink" Target="https://www.science.org/careers/2014/08/writing-winning-cover-lette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ILAB/statements/tree/master/job_applicatio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erusall.com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01E6-F0FF-4F3D-AA06-0E9F5A75C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a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2A7C8-1A0D-407D-8E0A-D110952595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Cover Letters and Research, Teaching, and Diversity Statements</a:t>
            </a:r>
          </a:p>
        </p:txBody>
      </p:sp>
    </p:spTree>
    <p:extLst>
      <p:ext uri="{BB962C8B-B14F-4D97-AF65-F5344CB8AC3E}">
        <p14:creationId xmlns:p14="http://schemas.microsoft.com/office/powerpoint/2010/main" val="338499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C896-3CF9-4085-80F3-6888C36B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Statement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44A6C-1F50-4847-BA91-15BD64A3C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Discuss past activities and/or programs that you’ve been involved in.</a:t>
            </a:r>
          </a:p>
          <a:p>
            <a:endParaRPr lang="en-US" sz="2400" dirty="0"/>
          </a:p>
          <a:p>
            <a:r>
              <a:rPr lang="en-US" sz="2400" dirty="0"/>
              <a:t>How do you plan to contribute in the future?</a:t>
            </a:r>
          </a:p>
          <a:p>
            <a:pPr lvl="1"/>
            <a:r>
              <a:rPr lang="en-US" sz="2000" dirty="0"/>
              <a:t>Check out the institution’s current programs/efforts.</a:t>
            </a:r>
          </a:p>
          <a:p>
            <a:pPr lvl="1"/>
            <a:r>
              <a:rPr lang="en-US" sz="2000" dirty="0"/>
              <a:t>What new ideas do you have?</a:t>
            </a:r>
          </a:p>
          <a:p>
            <a:pPr lvl="1"/>
            <a:endParaRPr lang="en-US" sz="2000" dirty="0"/>
          </a:p>
          <a:p>
            <a:r>
              <a:rPr lang="en-US" sz="2400" dirty="0"/>
              <a:t>Tailor your statement to the institution.</a:t>
            </a:r>
          </a:p>
          <a:p>
            <a:pPr lvl="1"/>
            <a:r>
              <a:rPr lang="en-US" sz="2200" dirty="0"/>
              <a:t>Check their diversity mission statements for language, values, ideas, etc.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Keep it brief (1, maybe 2 pages).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17CB-69BF-4CED-8D33-9BF9D622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Statement –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AF1EE-FFD5-4AEC-A49C-C842759D5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From University of California, Berkeley:</a:t>
            </a:r>
          </a:p>
          <a:p>
            <a:endParaRPr lang="en-US" sz="3200" dirty="0"/>
          </a:p>
          <a:p>
            <a:pPr lvl="1"/>
            <a:r>
              <a:rPr lang="en-US" sz="2800" dirty="0"/>
              <a:t>Past experience</a:t>
            </a:r>
          </a:p>
          <a:p>
            <a:pPr lvl="2"/>
            <a:r>
              <a:rPr lang="en-US" sz="2400" dirty="0"/>
              <a:t>How have you become aware of the challenges faced by underrepresented groups?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Past activities</a:t>
            </a:r>
          </a:p>
          <a:p>
            <a:pPr lvl="2"/>
            <a:r>
              <a:rPr lang="en-US" sz="2400" dirty="0"/>
              <a:t>Mentoring, committees, teaching, outreach programs, etc.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Planned activities</a:t>
            </a:r>
          </a:p>
        </p:txBody>
      </p:sp>
    </p:spTree>
    <p:extLst>
      <p:ext uri="{BB962C8B-B14F-4D97-AF65-F5344CB8AC3E}">
        <p14:creationId xmlns:p14="http://schemas.microsoft.com/office/powerpoint/2010/main" val="3360380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F5CF-BA8A-4B49-8050-8A9446B7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A297-C8D4-4956-BF2C-1B8FC3A2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171295" cy="4050792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Describe your arc as a researcher.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Common themes to communicate:</a:t>
            </a:r>
          </a:p>
          <a:p>
            <a:pPr lvl="2"/>
            <a:r>
              <a:rPr lang="en-US" sz="2800" dirty="0"/>
              <a:t>Research interests.</a:t>
            </a:r>
          </a:p>
          <a:p>
            <a:pPr lvl="2"/>
            <a:r>
              <a:rPr lang="en-US" sz="2800" dirty="0"/>
              <a:t>Independent thinking.</a:t>
            </a:r>
          </a:p>
          <a:p>
            <a:pPr lvl="2"/>
            <a:r>
              <a:rPr lang="en-US" sz="2800" dirty="0"/>
              <a:t>Professional goals.</a:t>
            </a:r>
          </a:p>
          <a:p>
            <a:pPr lvl="2"/>
            <a:endParaRPr lang="en-US" sz="30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pic>
        <p:nvPicPr>
          <p:cNvPr id="1026" name="Picture 2" descr="Postdpc Professor Undergraduate PhD Student 1 SKetcing Science the  Professor the Postdoc the Grad Student and the Undergraduate | Science Meme  on ME.ME">
            <a:extLst>
              <a:ext uri="{FF2B5EF4-FFF2-40B4-BE49-F238E27FC236}">
                <a16:creationId xmlns:a16="http://schemas.microsoft.com/office/drawing/2014/main" id="{40B84AED-989C-4937-BAE4-DB8B4A457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07"/>
          <a:stretch/>
        </p:blipFill>
        <p:spPr bwMode="auto">
          <a:xfrm>
            <a:off x="7024007" y="2093976"/>
            <a:ext cx="4762500" cy="3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9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80E9-5B19-4E99-ADAB-50E5E8D8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Statement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F62F-EEC5-4A04-8A17-97911EC2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Start with an executive summary that addresses:</a:t>
            </a:r>
          </a:p>
          <a:p>
            <a:pPr lvl="1"/>
            <a:r>
              <a:rPr lang="en-US" sz="2800" dirty="0"/>
              <a:t>Why is your research important?</a:t>
            </a:r>
          </a:p>
          <a:p>
            <a:pPr lvl="1"/>
            <a:r>
              <a:rPr lang="en-US" sz="2800" dirty="0"/>
              <a:t>What general approaches do you use or plan to use?</a:t>
            </a:r>
          </a:p>
          <a:p>
            <a:pPr lvl="1"/>
            <a:r>
              <a:rPr lang="en-US" sz="2800" dirty="0"/>
              <a:t>What are your long-term research/professional goals?</a:t>
            </a:r>
          </a:p>
          <a:p>
            <a:pPr lvl="1"/>
            <a:r>
              <a:rPr lang="en-US" sz="2800" dirty="0"/>
              <a:t>Why does this fit with the position? Why do they need someone like you?</a:t>
            </a:r>
          </a:p>
          <a:p>
            <a:pPr lvl="1"/>
            <a:endParaRPr lang="en-US" sz="2800" dirty="0"/>
          </a:p>
          <a:p>
            <a:r>
              <a:rPr lang="en-US" sz="2800" dirty="0"/>
              <a:t>Balance specificity with the level of detail. </a:t>
            </a:r>
            <a:r>
              <a:rPr lang="en-US" sz="2600" dirty="0"/>
              <a:t>Avoid jargon!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80E9-5B19-4E99-ADAB-50E5E8D8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Statement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F62F-EEC5-4A04-8A17-97911EC26F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Demonstrate independence as a researcher.</a:t>
            </a:r>
          </a:p>
          <a:p>
            <a:pPr lvl="2"/>
            <a:endParaRPr lang="en-US" sz="2400" dirty="0"/>
          </a:p>
          <a:p>
            <a:r>
              <a:rPr lang="en-US" sz="2800" dirty="0"/>
              <a:t>Address plans for grants; highlight resources you can bring.</a:t>
            </a:r>
          </a:p>
          <a:p>
            <a:endParaRPr lang="en-US" sz="2800" dirty="0"/>
          </a:p>
          <a:p>
            <a:r>
              <a:rPr lang="en-US" sz="2800" dirty="0"/>
              <a:t>Make connections with current research at the institution.</a:t>
            </a:r>
          </a:p>
          <a:p>
            <a:endParaRPr lang="en-US" sz="2800" dirty="0"/>
          </a:p>
          <a:p>
            <a:r>
              <a:rPr lang="en-US" sz="2800" dirty="0"/>
              <a:t>Get your audience excited!!</a:t>
            </a:r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00298-2C55-4CA1-B693-DC21BFE205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Include figures where they may be useful.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/>
              <a:t>Keep the layout simple.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/>
              <a:t>Keep it brief (2-4 pages).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/>
              <a:t>Hone the writing.</a:t>
            </a:r>
          </a:p>
        </p:txBody>
      </p:sp>
    </p:spTree>
    <p:extLst>
      <p:ext uri="{BB962C8B-B14F-4D97-AF65-F5344CB8AC3E}">
        <p14:creationId xmlns:p14="http://schemas.microsoft.com/office/powerpoint/2010/main" val="37661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8944-42AF-42BF-92AC-B94AC876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C673C-FAE0-4EB1-AB4C-5A3B03AF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Austin, J. (2002, July 26). </a:t>
            </a:r>
            <a:r>
              <a:rPr lang="en-US" i="1" dirty="0"/>
              <a:t>Writing a research plan</a:t>
            </a:r>
            <a:r>
              <a:rPr lang="en-US" dirty="0"/>
              <a:t>. Science. </a:t>
            </a:r>
            <a:r>
              <a:rPr lang="en-US" dirty="0">
                <a:hlinkClick r:id="rId2"/>
              </a:rPr>
              <a:t>https://www.science.org/content/article/writing-research-plan-rev2</a:t>
            </a:r>
            <a:endParaRPr lang="en-US" dirty="0"/>
          </a:p>
          <a:p>
            <a:r>
              <a:rPr lang="en-US" dirty="0"/>
              <a:t>Austin, R. N. (2006, April 14). </a:t>
            </a:r>
            <a:r>
              <a:rPr lang="en-US" i="1" dirty="0"/>
              <a:t>Writing the teaching statement</a:t>
            </a:r>
            <a:r>
              <a:rPr lang="en-US" dirty="0"/>
              <a:t>. Science. </a:t>
            </a:r>
            <a:r>
              <a:rPr lang="en-US" dirty="0">
                <a:hlinkClick r:id="rId3"/>
              </a:rPr>
              <a:t>https://www.science.org/content/article/writing-teaching-statement-rev2</a:t>
            </a:r>
            <a:endParaRPr lang="en-US" dirty="0"/>
          </a:p>
          <a:p>
            <a:r>
              <a:rPr lang="en-US" dirty="0"/>
              <a:t>Borchardt, J. K. (2014, August 6). </a:t>
            </a:r>
            <a:r>
              <a:rPr lang="en-US" i="1" dirty="0"/>
              <a:t>Writing a winning cover letter</a:t>
            </a:r>
            <a:r>
              <a:rPr lang="en-US" dirty="0"/>
              <a:t>. Science. </a:t>
            </a:r>
            <a:r>
              <a:rPr lang="en-US" dirty="0">
                <a:hlinkClick r:id="rId4"/>
              </a:rPr>
              <a:t>https://www.science.org/careers/2014/08/writing-winning-cover-letter</a:t>
            </a:r>
            <a:endParaRPr lang="en-US" dirty="0"/>
          </a:p>
          <a:p>
            <a:r>
              <a:rPr lang="en-US" dirty="0" err="1"/>
              <a:t>Golash</a:t>
            </a:r>
            <a:r>
              <a:rPr lang="en-US" dirty="0"/>
              <a:t>-Boza, T. (2016, June 10). </a:t>
            </a:r>
            <a:r>
              <a:rPr lang="en-US" i="1" dirty="0"/>
              <a:t>The effective diversity statement</a:t>
            </a:r>
            <a:r>
              <a:rPr lang="en-US" dirty="0"/>
              <a:t>. Inside Higher Ed. </a:t>
            </a:r>
            <a:r>
              <a:rPr lang="en-US" dirty="0">
                <a:hlinkClick r:id="rId5"/>
              </a:rPr>
              <a:t>https://www.insidehighered.com/advice/2016/06/10/how-write-effective-diversity-statement-essay</a:t>
            </a:r>
            <a:endParaRPr lang="en-US" dirty="0"/>
          </a:p>
          <a:p>
            <a:r>
              <a:rPr lang="en-US" dirty="0"/>
              <a:t>University of California Berkeley, Office for Faculty Equity &amp; Welfare. (n.d.). </a:t>
            </a:r>
            <a:r>
              <a:rPr lang="en-US" i="1" dirty="0"/>
              <a:t>Guidelines for applicants writing statements</a:t>
            </a:r>
            <a:r>
              <a:rPr lang="en-US" dirty="0"/>
              <a:t>. </a:t>
            </a:r>
            <a:r>
              <a:rPr lang="en-US" dirty="0">
                <a:hlinkClick r:id="rId6"/>
              </a:rPr>
              <a:t>https://ofew.berkeley.edu/guidelines-applicants-writing-statements</a:t>
            </a:r>
            <a:endParaRPr lang="en-US" dirty="0"/>
          </a:p>
          <a:p>
            <a:r>
              <a:rPr lang="en-US" dirty="0"/>
              <a:t>University of California, San Francisco, Office of Career and Professional Development. (n.d.). </a:t>
            </a:r>
            <a:r>
              <a:rPr lang="en-US" i="1" dirty="0"/>
              <a:t>Sample materials for faculty positions</a:t>
            </a:r>
            <a:r>
              <a:rPr lang="en-US" dirty="0"/>
              <a:t>. </a:t>
            </a:r>
            <a:r>
              <a:rPr lang="en-US" dirty="0">
                <a:hlinkClick r:id="rId7"/>
              </a:rPr>
              <a:t>https://career.ucsf.edu/phds/academic-careers/academic-samples#Develop-your-research-teaching-and-diversity-statements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5B45-7FA0-433D-B689-A3356581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what has worked for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B456-F662-4E1F-8199-A7F39533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https://github.com/RILAB/statements/tree/master/job_applications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3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3BAC-1F7A-4B25-8128-6DCAA5A8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 &amp; 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57D93-3AEE-454D-A83C-2E5C1564EF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CE26-B7CF-45BD-96DC-9D837DCB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of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5933-BCA8-421E-AABE-7E14CEFE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Segoe UI" panose="020B0502040204020203" pitchFamily="34" charset="0"/>
                <a:hlinkClick r:id="rId2" tooltip="https://app.perusall.com/home"/>
              </a:rPr>
              <a:t>https://app.perusall.com/home</a:t>
            </a:r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Course code: </a:t>
            </a:r>
            <a:r>
              <a:rPr lang="en-US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PRITCHARD-D843V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8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A308-DE94-4FC7-92CB-CE6473B2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FC27C-C3F6-4881-8037-C1C4A0E4F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477000" cy="435133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What makes you especially well-suited for the position?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Provides a roadmap for the rest of your application package.</a:t>
            </a:r>
          </a:p>
        </p:txBody>
      </p:sp>
      <p:pic>
        <p:nvPicPr>
          <p:cNvPr id="5" name="Graphic 4" descr="Map with pin with solid fill">
            <a:extLst>
              <a:ext uri="{FF2B5EF4-FFF2-40B4-BE49-F238E27FC236}">
                <a16:creationId xmlns:a16="http://schemas.microsoft.com/office/drawing/2014/main" id="{87577BE7-FFC2-4ECF-8DA7-51473E2E0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2968" y="3703517"/>
            <a:ext cx="2121016" cy="2121016"/>
          </a:xfrm>
          <a:prstGeom prst="rect">
            <a:avLst/>
          </a:prstGeom>
        </p:spPr>
      </p:pic>
      <p:pic>
        <p:nvPicPr>
          <p:cNvPr id="7" name="Graphic 6" descr="Puzzle pieces outline">
            <a:extLst>
              <a:ext uri="{FF2B5EF4-FFF2-40B4-BE49-F238E27FC236}">
                <a16:creationId xmlns:a16="http://schemas.microsoft.com/office/drawing/2014/main" id="{4372751C-C7A9-4968-82F5-48BDBBFCD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05036" y="1289304"/>
            <a:ext cx="2376881" cy="237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1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3F9-133A-487D-A5D7-1F86FF08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975D-4955-4430-AC40-8E268B0BC2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Highlight what makes you a good match</a:t>
            </a:r>
          </a:p>
          <a:p>
            <a:pPr lvl="1"/>
            <a:r>
              <a:rPr lang="en-US" sz="2200" dirty="0"/>
              <a:t>Qualifications in the advertisement</a:t>
            </a:r>
          </a:p>
          <a:p>
            <a:pPr lvl="1"/>
            <a:r>
              <a:rPr lang="en-US" sz="2200" dirty="0"/>
              <a:t>Learn about the department/institution/company</a:t>
            </a:r>
          </a:p>
          <a:p>
            <a:pPr lvl="1"/>
            <a:r>
              <a:rPr lang="en-US" sz="2200" dirty="0"/>
              <a:t>If contact info is provided, ask!</a:t>
            </a:r>
          </a:p>
          <a:p>
            <a:pPr lvl="1"/>
            <a:endParaRPr lang="en-US" sz="2200" dirty="0"/>
          </a:p>
          <a:p>
            <a:r>
              <a:rPr lang="en-US" sz="2400" dirty="0"/>
              <a:t>Match body of the letter to position.</a:t>
            </a:r>
          </a:p>
          <a:p>
            <a:endParaRPr lang="en-US" sz="2400" dirty="0"/>
          </a:p>
          <a:p>
            <a:r>
              <a:rPr lang="en-US" sz="2400" dirty="0"/>
              <a:t>Don’t just repeat your CV.</a:t>
            </a:r>
          </a:p>
          <a:p>
            <a:pPr lvl="1"/>
            <a:r>
              <a:rPr lang="en-US" sz="2200" dirty="0"/>
              <a:t>Present a story of who you will be.</a:t>
            </a:r>
          </a:p>
          <a:p>
            <a:pPr lvl="1"/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7EC4C-7031-453C-AD0D-9F5BBAB096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Express positivity but keep it genuine.</a:t>
            </a:r>
          </a:p>
          <a:p>
            <a:endParaRPr lang="en-US" sz="2600" dirty="0"/>
          </a:p>
          <a:p>
            <a:r>
              <a:rPr lang="en-US" sz="2600" dirty="0"/>
              <a:t>Address it to search committee chair, if possible.</a:t>
            </a:r>
          </a:p>
          <a:p>
            <a:pPr lvl="1"/>
            <a:r>
              <a:rPr lang="en-US" sz="2400" dirty="0"/>
              <a:t>Include addresses (yours and theirs) and the date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Make sure it reads well.</a:t>
            </a:r>
          </a:p>
          <a:p>
            <a:endParaRPr lang="en-US" sz="2600" dirty="0"/>
          </a:p>
          <a:p>
            <a:r>
              <a:rPr lang="en-US" sz="2600" dirty="0"/>
              <a:t>Keep it brief (1-2 pages)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E26B-438C-48DA-8310-10E00DB9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-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B1ABB-8E29-4C3E-B87F-55D605E1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From University of California, San Francisco (for faculty research positions):</a:t>
            </a:r>
          </a:p>
          <a:p>
            <a:pPr lvl="1"/>
            <a:r>
              <a:rPr lang="en-US" sz="2400" b="1" dirty="0"/>
              <a:t>Paragraph 1: </a:t>
            </a:r>
            <a:r>
              <a:rPr lang="en-US" sz="2400" dirty="0"/>
              <a:t>What is the position that you are applying for? What do you currently do and where? You can also include here information about how you found the position.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Paragraph 2: </a:t>
            </a:r>
            <a:r>
              <a:rPr lang="en-US" sz="2400" dirty="0"/>
              <a:t>What is your expertise? What have you accomplished and who have you worked with? Make sure to highlight anything that makes you especially well suited for the position.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Paragraph 3: </a:t>
            </a:r>
            <a:r>
              <a:rPr lang="en-US" sz="2400" dirty="0"/>
              <a:t>What is your research vision? How does it fit with the position?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Paragraph 4: </a:t>
            </a:r>
            <a:r>
              <a:rPr lang="en-US" sz="2400" dirty="0"/>
              <a:t>How else will you contribute to the department? Teaching experience and interests, community engagement, diversity and inclusion-related efforts.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Paragraph 5: </a:t>
            </a:r>
            <a:r>
              <a:rPr lang="en-US" sz="2400" dirty="0"/>
              <a:t>Express enthusiasm for the position and bring to a decisive close.</a:t>
            </a:r>
          </a:p>
        </p:txBody>
      </p:sp>
    </p:spTree>
    <p:extLst>
      <p:ext uri="{BB962C8B-B14F-4D97-AF65-F5344CB8AC3E}">
        <p14:creationId xmlns:p14="http://schemas.microsoft.com/office/powerpoint/2010/main" val="76742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848C6-1276-469A-995F-17707F0A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E3318-00A8-421E-BF45-26BB88B9B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352723" cy="4050792"/>
          </a:xfrm>
        </p:spPr>
        <p:txBody>
          <a:bodyPr>
            <a:normAutofit/>
          </a:bodyPr>
          <a:lstStyle/>
          <a:p>
            <a:r>
              <a:rPr lang="en-US" sz="2800" dirty="0"/>
              <a:t>Demonstrate your commitment to teaching.</a:t>
            </a:r>
          </a:p>
          <a:p>
            <a:pPr lvl="1"/>
            <a:r>
              <a:rPr lang="en-US" sz="2600" dirty="0"/>
              <a:t>What motivates you to teach?</a:t>
            </a:r>
          </a:p>
          <a:p>
            <a:endParaRPr lang="en-US" sz="2800" dirty="0"/>
          </a:p>
          <a:p>
            <a:r>
              <a:rPr lang="en-US" sz="2800" dirty="0"/>
              <a:t>Key for both research and teaching oriented institutions.</a:t>
            </a:r>
          </a:p>
          <a:p>
            <a:endParaRPr lang="en-US" sz="2800" dirty="0"/>
          </a:p>
          <a:p>
            <a:r>
              <a:rPr lang="en-US" sz="2800" dirty="0"/>
              <a:t>Do no harm.</a:t>
            </a:r>
          </a:p>
        </p:txBody>
      </p:sp>
      <p:pic>
        <p:nvPicPr>
          <p:cNvPr id="5" name="Graphic 4" descr="Classroom outline">
            <a:extLst>
              <a:ext uri="{FF2B5EF4-FFF2-40B4-BE49-F238E27FC236}">
                <a16:creationId xmlns:a16="http://schemas.microsoft.com/office/drawing/2014/main" id="{CC26284D-2CED-42FA-8911-FB1B21D2B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2571" y="649514"/>
            <a:ext cx="5558971" cy="555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5F2B-CFE1-4641-9D32-7F9F8BD0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Philosophy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1EF46-5EBF-462B-9D76-FB377D5F80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Tailor the statement to the institution.</a:t>
            </a:r>
          </a:p>
          <a:p>
            <a:pPr lvl="1"/>
            <a:r>
              <a:rPr lang="en-US" dirty="0"/>
              <a:t>E.g. What courses do they offer that you would like to teach? What new courses could you offer them?</a:t>
            </a:r>
          </a:p>
          <a:p>
            <a:endParaRPr lang="en-US" dirty="0"/>
          </a:p>
          <a:p>
            <a:r>
              <a:rPr lang="en-US" dirty="0"/>
              <a:t>Demonstrate a willingness to learn and change, and how you’ve already developed your skills.</a:t>
            </a:r>
          </a:p>
          <a:p>
            <a:endParaRPr lang="en-US" dirty="0"/>
          </a:p>
          <a:p>
            <a:r>
              <a:rPr lang="en-US" dirty="0"/>
              <a:t>Integrate teaching statements with other statements (e.g., research interests; diversity statements).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A06FC-3611-47BA-A946-4D6098A6B5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Teaching outside the classroom (e.g., mentoring, research experiences).</a:t>
            </a:r>
          </a:p>
          <a:p>
            <a:endParaRPr lang="en-US" dirty="0"/>
          </a:p>
          <a:p>
            <a:r>
              <a:rPr lang="en-US" dirty="0"/>
              <a:t>Teaching portfolios (student-surveys, comments)</a:t>
            </a:r>
          </a:p>
          <a:p>
            <a:endParaRPr lang="en-US" dirty="0"/>
          </a:p>
          <a:p>
            <a:r>
              <a:rPr lang="en-US" dirty="0"/>
              <a:t>Highlight online teaching experience.</a:t>
            </a:r>
          </a:p>
          <a:p>
            <a:endParaRPr lang="en-US" dirty="0"/>
          </a:p>
          <a:p>
            <a:r>
              <a:rPr lang="en-US" dirty="0"/>
              <a:t>Draw on your own experiences as a student.</a:t>
            </a:r>
          </a:p>
          <a:p>
            <a:endParaRPr lang="en-US" dirty="0"/>
          </a:p>
          <a:p>
            <a:r>
              <a:rPr lang="en-US" dirty="0"/>
              <a:t>Keep it short (≤ 2 pages).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D92A-A682-4D30-A4F2-DB2A4DA41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9E979-740B-4D8F-B000-A28706CD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r>
              <a:rPr lang="en-US" sz="3200" dirty="0"/>
              <a:t>Demonstrate how your skills and experiences have aided (or will allow you to aid) institutional efforts to promote diversity, equity, and inclusion.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42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C896-3CF9-4085-80F3-6888C36B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Statement -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44A6C-1F50-4847-BA91-15BD64A3C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Tell your story. </a:t>
            </a:r>
          </a:p>
          <a:p>
            <a:pPr lvl="1"/>
            <a:r>
              <a:rPr lang="en-US" b="1" dirty="0"/>
              <a:t>“</a:t>
            </a:r>
            <a:r>
              <a:rPr lang="en-US" dirty="0"/>
              <a:t>If you have overcome obstacles to get to where you are, point those out. If, in contrast, you are privileged, acknowledge that … Either way, use your story to explain how you can empathize with students who confront challenges on their way to achieving their educational goals.” – Dr. Tanya </a:t>
            </a:r>
            <a:r>
              <a:rPr lang="en-US" dirty="0" err="1"/>
              <a:t>Golash</a:t>
            </a:r>
            <a:r>
              <a:rPr lang="en-US" dirty="0"/>
              <a:t>-Boza</a:t>
            </a:r>
          </a:p>
          <a:p>
            <a:pPr lvl="1"/>
            <a:endParaRPr lang="en-US" sz="2000" dirty="0"/>
          </a:p>
          <a:p>
            <a:r>
              <a:rPr lang="en-US" sz="2400" dirty="0"/>
              <a:t>Focus on issues related to race, gender, sexual orientation, social class, first-generation college students.</a:t>
            </a:r>
          </a:p>
          <a:p>
            <a:pPr lvl="1"/>
            <a:r>
              <a:rPr lang="en-US" sz="2200" dirty="0"/>
              <a:t>Keep in mind legislative definitions of diversity.</a:t>
            </a:r>
          </a:p>
          <a:p>
            <a:endParaRPr lang="en-US" sz="2400" dirty="0"/>
          </a:p>
          <a:p>
            <a:r>
              <a:rPr lang="en-US" sz="2400" dirty="0"/>
              <a:t>Consider more than just student diversity (e.g., diversity at the faculty or departmental level).</a:t>
            </a:r>
          </a:p>
          <a:p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1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265</TotalTime>
  <Words>1058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Rockwell</vt:lpstr>
      <vt:lpstr>Rockwell Condensed</vt:lpstr>
      <vt:lpstr>Segoe UI</vt:lpstr>
      <vt:lpstr>Wingdings</vt:lpstr>
      <vt:lpstr>Wood Type</vt:lpstr>
      <vt:lpstr>Making a Statement</vt:lpstr>
      <vt:lpstr>Peer Review of Statements</vt:lpstr>
      <vt:lpstr>Cover letter</vt:lpstr>
      <vt:lpstr>Cover letter - Tips</vt:lpstr>
      <vt:lpstr>Cover Letter - Layout</vt:lpstr>
      <vt:lpstr>Teaching Philosophy</vt:lpstr>
      <vt:lpstr>Teaching Philosophy - Tips</vt:lpstr>
      <vt:lpstr>Diversity Statement</vt:lpstr>
      <vt:lpstr>Diversity Statement - Tips</vt:lpstr>
      <vt:lpstr>Diversity Statement - Tips</vt:lpstr>
      <vt:lpstr>Diversity Statement – Layout</vt:lpstr>
      <vt:lpstr>Research Statements</vt:lpstr>
      <vt:lpstr>RESEARCH Statement - TIPS</vt:lpstr>
      <vt:lpstr>RESEARCH Statement - TIPS</vt:lpstr>
      <vt:lpstr>References</vt:lpstr>
      <vt:lpstr>See what has worked for others</vt:lpstr>
      <vt:lpstr>Open 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Statement</dc:title>
  <dc:creator>Matthew Hasenjager</dc:creator>
  <cp:lastModifiedBy>Matthew Hasenjager</cp:lastModifiedBy>
  <cp:revision>34</cp:revision>
  <dcterms:created xsi:type="dcterms:W3CDTF">2021-09-15T17:23:10Z</dcterms:created>
  <dcterms:modified xsi:type="dcterms:W3CDTF">2021-09-23T14:48:28Z</dcterms:modified>
</cp:coreProperties>
</file>