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14"/>
      <p:bold r:id="rId15"/>
      <p:italic r:id="rId16"/>
      <p:boldItalic r:id="rId17"/>
    </p:embeddedFont>
    <p:embeddedFont>
      <p:font typeface="PT Sans Narrow" panose="020B0604020202020204" pitchFamily="34" charset="0"/>
      <p:regular r:id="rId18"/>
      <p:bold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f805b78ee1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f805b78ee1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997fb1dff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f997fb1dff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805b78ee1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805b78ee1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Take advantage of bathroom breaks, etc.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Arrange travel the day before.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Series of interviews common in industry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805b78e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805b78e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Review your application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Talk to network colleagues in related field/departments.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805b78ee1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805b78ee1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89ede46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f89ede46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f805b78ee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f805b78ee1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805b78ee1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805b78ee1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89ede46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f89ede46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f997fb1df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f997fb1df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lassdoor.co.uk/blog/succeed-interview-rule-thre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Preparing for Interviews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Application Workshop Series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Job Talks and Demonstrations</a:t>
            </a:r>
            <a:endParaRPr/>
          </a:p>
        </p:txBody>
      </p:sp>
      <p:sp>
        <p:nvSpPr>
          <p:cNvPr id="122" name="Google Shape;122;p22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Research Seminars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What do you bring to the institute? 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Why is the institute a good fit for you?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Pitch a vision for collaboration tailored to current faculty/agendas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If a prompt is provided, make sure that you follow it.</a:t>
            </a:r>
            <a:endParaRPr sz="160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e.g., “present a seminar at a level appropriate for a junior-level course”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Keep your audience in mind. Most will not be in your specific field.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Teaching Demonstrations</a:t>
            </a:r>
            <a:endParaRPr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Don’t just lecture - show how you engage students</a:t>
            </a:r>
            <a:endParaRPr sz="16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Don’t be afraid to involve the interview panel in teaching activities.</a:t>
            </a:r>
            <a:endParaRPr sz="16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Skill Demonstrations - more common in industry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Reminder - Mock Interviews</a:t>
            </a:r>
            <a:endParaRPr/>
          </a:p>
        </p:txBody>
      </p:sp>
      <p:sp>
        <p:nvSpPr>
          <p:cNvPr id="128" name="Google Shape;128;p23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 us know if you’d like us to “interview” you for a target job.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Send us the job ad, your CV/Resume, and any statements you might have (though not required!).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11am EST onwards, October 25th - 27th. 30 min time slots.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Types &amp; ‘Process’ of Interviewing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Initial/phone interviews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1-on-1s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Panel interviews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Day-long marathon interviews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Informal aspects of interviews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What is permitted?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How to avoid answering questions...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Preparation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Plan your answers to expected questions in full and rehearse answering.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representative examples</a:t>
            </a:r>
            <a:endParaRPr/>
          </a:p>
          <a:p>
            <a:pPr marL="91440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e.g., future projects; evidence of leadership, collaborations, etc.</a:t>
            </a: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‘Translate’ niche skills or roles that are outside the field of interest, so you can do this during the interview</a:t>
            </a:r>
            <a:endParaRPr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Prepare for some subject specific questions.</a:t>
            </a:r>
            <a:endParaRPr/>
          </a:p>
          <a:p>
            <a:pPr marL="91440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It can be useful to revisit your previous papers/chapters.</a:t>
            </a: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are told who will be on your interview panel, research them.</a:t>
            </a:r>
            <a:endParaRPr/>
          </a:p>
          <a:p>
            <a:pPr marL="914400" lvl="1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What do they study? If possible, highlight connections between your own work and theirs.</a:t>
            </a:r>
            <a:endParaRPr sz="1800"/>
          </a:p>
          <a:p>
            <a:pPr marL="457200" lvl="0" indent="-3429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Mock interviews!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Creating a good virtual ‘image’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357225" y="11449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Find a quiet room with decent internet connection.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Remove distractions (pets, etc.) - troubleshoot prior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Have good ambient lighting.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Camera placement - level with your head.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Speak into the camera, not the screen.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not under- </a:t>
            </a:r>
            <a:r>
              <a:rPr lang="en" b="1"/>
              <a:t>or </a:t>
            </a:r>
            <a:r>
              <a:rPr lang="en"/>
              <a:t>over-dress.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Background reflects your identity.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Reflect confidence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Preparation goes a long way.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Reduce/redirect fidgeting (stationary chair, do not obscure face)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During the Interview</a:t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91" name="Google Shape;91;p1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457200" lvl="0" indent="-341709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Take notes! Be engaged in the conversation.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Make sure to answer the actual questions.</a:t>
            </a:r>
            <a:endParaRPr sz="3750"/>
          </a:p>
          <a:p>
            <a:pPr marL="914400" lvl="1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750"/>
              <a:t>It can be useful to write the question down.</a:t>
            </a:r>
            <a:endParaRPr sz="3750"/>
          </a:p>
          <a:p>
            <a:pPr marL="914400" lvl="1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3750"/>
              <a:t>Don’t be afraid to ask for a moment to compose yourself to answer a question.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Communicate how the position represents the next step in your professional ambitions.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Speak positively and confidently about yourself.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Use those examples!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Stay grounded to the requirements of the job.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Be brief per question! (20 seconds to 2 minutes).</a:t>
            </a:r>
            <a:endParaRPr sz="3750"/>
          </a:p>
          <a:p>
            <a:pPr marL="457200" lvl="0" indent="-341709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3750"/>
              <a:t>Have some water handy.</a:t>
            </a:r>
            <a:endParaRPr sz="37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en"/>
              <a:t>Strategies for Organizing Responses</a:t>
            </a:r>
            <a:endParaRPr sz="252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endParaRPr sz="252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990"/>
              <a:buFont typeface="Arial"/>
              <a:buNone/>
            </a:pPr>
            <a:endParaRPr sz="2520">
              <a:solidFill>
                <a:schemeClr val="dk2"/>
              </a:solidFill>
            </a:endParaRPr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1"/>
          </p:nvPr>
        </p:nvSpPr>
        <p:spPr>
          <a:xfrm>
            <a:off x="431575" y="1000075"/>
            <a:ext cx="7641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662"/>
              <a:t>Responding to questions about your behavior: </a:t>
            </a:r>
            <a:endParaRPr sz="1662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662"/>
              <a:t>“Tell me about an occasion when you…” ; “Have you ever gone above and beyond…” ; “How have you coped with a difficult colleague?”</a:t>
            </a:r>
            <a:endParaRPr sz="1662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662"/>
              <a:t>Use STAR technique to organize some examples tied to your skills. </a:t>
            </a:r>
            <a:endParaRPr sz="1662"/>
          </a:p>
          <a:p>
            <a:pPr marL="45720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endParaRPr sz="1662"/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 sz="1662"/>
              <a:t>Rule of three: </a:t>
            </a:r>
            <a:endParaRPr sz="1662"/>
          </a:p>
          <a:p>
            <a:pPr marL="457200" lvl="0" indent="-334168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1663"/>
              <a:buChar char="●"/>
            </a:pPr>
            <a:r>
              <a:rPr lang="en" sz="1662"/>
              <a:t>e.g., sentences, next steps, examples</a:t>
            </a:r>
            <a:endParaRPr sz="1662"/>
          </a:p>
          <a:p>
            <a:pPr marL="0" lvl="0" indent="45720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862" u="sng">
                <a:solidFill>
                  <a:schemeClr val="hlink"/>
                </a:solidFill>
                <a:hlinkClick r:id="rId3"/>
              </a:rPr>
              <a:t>https://www.glassdoor.co.uk/blog/succeed-interview-rule-three/</a:t>
            </a:r>
            <a:endParaRPr sz="862"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26950" y="2539725"/>
            <a:ext cx="4465524" cy="2377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/>
              <a:t>Sending the Right Message</a:t>
            </a:r>
            <a:endParaRPr sz="2500">
              <a:solidFill>
                <a:schemeClr val="dk2"/>
              </a:solidFill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39725" algn="l" rtl="0">
              <a:spcBef>
                <a:spcPts val="120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Ensure that you present yourself in the best possible light.</a:t>
            </a:r>
            <a:endParaRPr sz="1750"/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○"/>
            </a:pPr>
            <a:r>
              <a:rPr lang="en" sz="1750"/>
              <a:t>e.g., dress, background for virtual interviews, confidence.</a:t>
            </a:r>
            <a:endParaRPr sz="1750"/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Do not say or allude that the position will let you “stay in academia”</a:t>
            </a:r>
            <a:endParaRPr sz="1750"/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Have a five-year plan - how does this job serve you</a:t>
            </a:r>
            <a:endParaRPr sz="1750"/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If flaws come up - how do you cope with your flaws</a:t>
            </a:r>
            <a:endParaRPr sz="175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Interviews are a Two-way Street</a:t>
            </a: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113925"/>
            <a:ext cx="85206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there is space, start chatting before the formal interview begins.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Remember: a positive, productive interview is not solely your responsibility, but also the responsibility of the interviewers.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cope with difficult interviewers.</a:t>
            </a:r>
            <a:endParaRPr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Stay calm &amp; confident!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Show an interest in them; draw upon what you already know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Stay focused on your strengths and answers</a:t>
            </a:r>
            <a:endParaRPr sz="180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Remember, their demeanor is not your fault!</a:t>
            </a:r>
            <a:endParaRPr sz="1800"/>
          </a:p>
          <a:p>
            <a:pPr marL="457200" lvl="0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●"/>
            </a:pPr>
            <a:r>
              <a:rPr lang="en" sz="1750"/>
              <a:t>Make sure that you have questions for them.</a:t>
            </a:r>
            <a:endParaRPr sz="1750"/>
          </a:p>
          <a:p>
            <a:pPr marL="914400" lvl="1" indent="-339725" algn="l" rtl="0">
              <a:spcBef>
                <a:spcPts val="0"/>
              </a:spcBef>
              <a:spcAft>
                <a:spcPts val="0"/>
              </a:spcAft>
              <a:buSzPts val="1750"/>
              <a:buChar char="○"/>
            </a:pPr>
            <a:r>
              <a:rPr lang="en" sz="1750"/>
              <a:t>Demonstrates interest, but also provides a chance to determine if the position is a good fit for you.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Steering Clear of Irrelevant/Illegal Questions</a:t>
            </a:r>
            <a:endParaRPr/>
          </a:p>
        </p:txBody>
      </p:sp>
      <p:sp>
        <p:nvSpPr>
          <p:cNvPr id="116" name="Google Shape;116;p2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6061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Questions related to gender, sexuality, religion (except religious institutes), age, citizenship/nationality, disabilities, family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Gracefully avoid the question and steer the conversation elsewhere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Keep your answers short, broad and general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Redirect a question to your interviewer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Ask the interviewer why the question is relevant to your job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badly do you want the job? What are your boundaries? What is the tone of the interviewer?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aware that such questions can be presented in an informal setting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e.g., post-interview dinners, casual drinks, etc.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700"/>
              <a:t>https://resources.biginterview.com/interviews-101/illegal-interview-questions/</a:t>
            </a:r>
            <a:endParaRPr sz="7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899</Words>
  <Application>Microsoft Office PowerPoint</Application>
  <PresentationFormat>On-screen Show (16:9)</PresentationFormat>
  <Paragraphs>97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PT Sans Narrow</vt:lpstr>
      <vt:lpstr>Open Sans</vt:lpstr>
      <vt:lpstr>Tropic</vt:lpstr>
      <vt:lpstr>Preparing for Interviews</vt:lpstr>
      <vt:lpstr>The Types &amp; ‘Process’ of Interviewing</vt:lpstr>
      <vt:lpstr>Preparation</vt:lpstr>
      <vt:lpstr>Creating a good virtual ‘image’</vt:lpstr>
      <vt:lpstr>During the Interview</vt:lpstr>
      <vt:lpstr>Strategies for Organizing Responses  </vt:lpstr>
      <vt:lpstr>Sending the Right Message</vt:lpstr>
      <vt:lpstr>Interviews are a Two-way Street</vt:lpstr>
      <vt:lpstr>Steering Clear of Irrelevant/Illegal Questions</vt:lpstr>
      <vt:lpstr>Job Talks and Demonstrations</vt:lpstr>
      <vt:lpstr>Reminder - Mock Interviews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Interviews</dc:title>
  <cp:lastModifiedBy>Matthew Hasenjager</cp:lastModifiedBy>
  <cp:revision>1</cp:revision>
  <dcterms:modified xsi:type="dcterms:W3CDTF">2021-11-01T20:06:36Z</dcterms:modified>
</cp:coreProperties>
</file>